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57" r:id="rId3"/>
    <p:sldId id="260" r:id="rId4"/>
    <p:sldId id="271" r:id="rId5"/>
    <p:sldId id="275" r:id="rId6"/>
    <p:sldId id="273" r:id="rId7"/>
    <p:sldId id="272" r:id="rId8"/>
    <p:sldId id="274" r:id="rId9"/>
    <p:sldId id="276" r:id="rId10"/>
    <p:sldId id="27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29C1AF"/>
    <a:srgbClr val="3CD6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376BA-610B-48A0-96DF-DA333D32E9C6}" type="datetimeFigureOut">
              <a:rPr lang="en-US" smtClean="0"/>
              <a:pPr/>
              <a:t>5/17/2018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AA785-EEBD-4BB7-80C8-35816BC18A2E}" type="slidenum">
              <a:rPr lang="en-US" smtClean="0"/>
              <a:pPr/>
              <a:t>‹#›</a:t>
            </a:fld>
            <a:endParaRPr lang="en-US"/>
          </a:p>
        </p:txBody>
      </p:sp>
    </p:spTree>
    <p:extLst>
      <p:ext uri="{BB962C8B-B14F-4D97-AF65-F5344CB8AC3E}">
        <p14:creationId xmlns:p14="http://schemas.microsoft.com/office/powerpoint/2010/main" val="233231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AA785-EEBD-4BB7-80C8-35816BC18A2E}" type="slidenum">
              <a:rPr lang="en-US" smtClean="0"/>
              <a:pPr/>
              <a:t>2</a:t>
            </a:fld>
            <a:endParaRPr lang="en-US"/>
          </a:p>
        </p:txBody>
      </p:sp>
    </p:spTree>
    <p:extLst>
      <p:ext uri="{BB962C8B-B14F-4D97-AF65-F5344CB8AC3E}">
        <p14:creationId xmlns:p14="http://schemas.microsoft.com/office/powerpoint/2010/main" val="395172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AA785-EEBD-4BB7-80C8-35816BC18A2E}" type="slidenum">
              <a:rPr lang="en-US" smtClean="0"/>
              <a:pPr/>
              <a:t>3</a:t>
            </a:fld>
            <a:endParaRPr lang="en-US"/>
          </a:p>
        </p:txBody>
      </p:sp>
    </p:spTree>
    <p:extLst>
      <p:ext uri="{BB962C8B-B14F-4D97-AF65-F5344CB8AC3E}">
        <p14:creationId xmlns:p14="http://schemas.microsoft.com/office/powerpoint/2010/main" val="42309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AA785-EEBD-4BB7-80C8-35816BC18A2E}" type="slidenum">
              <a:rPr lang="en-US" smtClean="0"/>
              <a:pPr/>
              <a:t>4</a:t>
            </a:fld>
            <a:endParaRPr lang="en-US"/>
          </a:p>
        </p:txBody>
      </p:sp>
    </p:spTree>
    <p:extLst>
      <p:ext uri="{BB962C8B-B14F-4D97-AF65-F5344CB8AC3E}">
        <p14:creationId xmlns:p14="http://schemas.microsoft.com/office/powerpoint/2010/main" val="41668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AA785-EEBD-4BB7-80C8-35816BC18A2E}" type="slidenum">
              <a:rPr lang="en-US" smtClean="0"/>
              <a:pPr/>
              <a:t>5</a:t>
            </a:fld>
            <a:endParaRPr lang="en-US"/>
          </a:p>
        </p:txBody>
      </p:sp>
    </p:spTree>
    <p:extLst>
      <p:ext uri="{BB962C8B-B14F-4D97-AF65-F5344CB8AC3E}">
        <p14:creationId xmlns:p14="http://schemas.microsoft.com/office/powerpoint/2010/main" val="154215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CAA785-EEBD-4BB7-80C8-35816BC18A2E}" type="slidenum">
              <a:rPr lang="en-US" smtClean="0"/>
              <a:pPr/>
              <a:t>6</a:t>
            </a:fld>
            <a:endParaRPr lang="en-US"/>
          </a:p>
        </p:txBody>
      </p:sp>
    </p:spTree>
    <p:extLst>
      <p:ext uri="{BB962C8B-B14F-4D97-AF65-F5344CB8AC3E}">
        <p14:creationId xmlns:p14="http://schemas.microsoft.com/office/powerpoint/2010/main" val="30718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CAA785-EEBD-4BB7-80C8-35816BC18A2E}" type="slidenum">
              <a:rPr lang="en-US" smtClean="0"/>
              <a:pPr/>
              <a:t>7</a:t>
            </a:fld>
            <a:endParaRPr lang="en-US"/>
          </a:p>
        </p:txBody>
      </p:sp>
    </p:spTree>
    <p:extLst>
      <p:ext uri="{BB962C8B-B14F-4D97-AF65-F5344CB8AC3E}">
        <p14:creationId xmlns:p14="http://schemas.microsoft.com/office/powerpoint/2010/main" val="125496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CAA785-EEBD-4BB7-80C8-35816BC18A2E}" type="slidenum">
              <a:rPr lang="en-US" smtClean="0"/>
              <a:pPr/>
              <a:t>8</a:t>
            </a:fld>
            <a:endParaRPr lang="en-US"/>
          </a:p>
        </p:txBody>
      </p:sp>
    </p:spTree>
    <p:extLst>
      <p:ext uri="{BB962C8B-B14F-4D97-AF65-F5344CB8AC3E}">
        <p14:creationId xmlns:p14="http://schemas.microsoft.com/office/powerpoint/2010/main" val="1490986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CAA785-EEBD-4BB7-80C8-35816BC18A2E}" type="slidenum">
              <a:rPr lang="en-US" smtClean="0"/>
              <a:pPr/>
              <a:t>9</a:t>
            </a:fld>
            <a:endParaRPr lang="en-US"/>
          </a:p>
        </p:txBody>
      </p:sp>
    </p:spTree>
    <p:extLst>
      <p:ext uri="{BB962C8B-B14F-4D97-AF65-F5344CB8AC3E}">
        <p14:creationId xmlns:p14="http://schemas.microsoft.com/office/powerpoint/2010/main" val="415648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CAA785-EEBD-4BB7-80C8-35816BC18A2E}" type="slidenum">
              <a:rPr lang="en-US" smtClean="0"/>
              <a:pPr/>
              <a:t>10</a:t>
            </a:fld>
            <a:endParaRPr lang="en-US"/>
          </a:p>
        </p:txBody>
      </p:sp>
    </p:spTree>
    <p:extLst>
      <p:ext uri="{BB962C8B-B14F-4D97-AF65-F5344CB8AC3E}">
        <p14:creationId xmlns:p14="http://schemas.microsoft.com/office/powerpoint/2010/main" val="382846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897129-8892-4527-B9B5-28EADF5A0760}" type="datetime1">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3246E-4D3B-46EE-9AF0-FB58E9E24676}" type="datetime1">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9A9CD-0126-458A-886B-6FC07AA530CC}" type="datetime1">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58A32-C64F-48FE-9F74-7D1FFF5C519B}" type="datetime1">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CCAD1-252D-44EF-B951-2C3EF1E1B8D5}" type="datetime1">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3A9ED7-D303-4DD7-9EFB-4DEB198A20E1}" type="datetime1">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EB5655-976F-4B60-BFD7-A21C85921715}" type="datetime1">
              <a:rPr lang="en-US" smtClean="0"/>
              <a:pPr/>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EFA360-1CC1-4DCF-86A5-1A446DB958B0}" type="datetime1">
              <a:rPr lang="en-US" smtClean="0"/>
              <a:pPr/>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31B42-CABE-4B2F-90EA-E11C6CD8DA02}" type="datetime1">
              <a:rPr lang="en-US" smtClean="0"/>
              <a:pPr/>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68E63-69BD-458C-A5A8-C5FC19FB1F0B}" type="datetime1">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29560D-8B6D-4458-A1D3-F697C06A5EBE}" type="datetime1">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20B41-2FE8-497A-8AFC-2BF5483874BC}" type="datetime1">
              <a:rPr lang="en-US" smtClean="0"/>
              <a:pPr/>
              <a:t>5/17/2018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F44E5-9FB8-4181-B433-C93897A9A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Ixf9ZyZaE9Q" TargetMode="External"/><Relationship Id="rId3" Type="http://schemas.openxmlformats.org/officeDocument/2006/relationships/hyperlink" Target="http://www.physics4kids.com/files/motion_laws.html" TargetMode="External"/><Relationship Id="rId7" Type="http://schemas.openxmlformats.org/officeDocument/2006/relationships/hyperlink" Target="https://www.youtube.com/watch?v=3jVHQ8bECI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watch?v=NYVMlmL0BPQ" TargetMode="External"/><Relationship Id="rId5" Type="http://schemas.openxmlformats.org/officeDocument/2006/relationships/hyperlink" Target="https://www.youtube.com/watch?time_continue=370&amp;v=KvPF0cQUW7s" TargetMode="External"/><Relationship Id="rId4" Type="http://schemas.openxmlformats.org/officeDocument/2006/relationships/hyperlink" Target="https://phet.colorado.edu/en/simulation/forces-and-motion-basic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smtClean="0">
                <a:latin typeface="Times New Roman" pitchFamily="18" charset="0"/>
                <a:cs typeface="Times New Roman" pitchFamily="18" charset="0"/>
              </a:rPr>
              <a:t>Οι νόμοι της κίνησης του Νεύτωνα</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l-GR" dirty="0">
                <a:solidFill>
                  <a:srgbClr val="29C1AF"/>
                </a:solidFill>
              </a:rPr>
              <a:t>Νόμος δράσης-αντίδρασης του Νεύτωνα</a:t>
            </a:r>
          </a:p>
          <a:p>
            <a:endParaRPr lang="en-US" dirty="0">
              <a:solidFill>
                <a:srgbClr val="29C1AF"/>
              </a:solidFill>
            </a:endParaRPr>
          </a:p>
        </p:txBody>
      </p:sp>
      <p:pic>
        <p:nvPicPr>
          <p:cNvPr id="1026" name="Picture 2" descr="F:\Dropbox\__SHARED__\_AIGROUP_SHARED_FOLDER\_ΕΡΓΑ\World-of-Physics\TEMPLATES\logo_WOP.png"/>
          <p:cNvPicPr>
            <a:picLocks noChangeAspect="1" noChangeArrowheads="1"/>
          </p:cNvPicPr>
          <p:nvPr/>
        </p:nvPicPr>
        <p:blipFill>
          <a:blip r:embed="rId2"/>
          <a:srcRect/>
          <a:stretch>
            <a:fillRect/>
          </a:stretch>
        </p:blipFill>
        <p:spPr bwMode="auto">
          <a:xfrm>
            <a:off x="285720" y="5929330"/>
            <a:ext cx="1378442" cy="623882"/>
          </a:xfrm>
          <a:prstGeom prst="rect">
            <a:avLst/>
          </a:prstGeom>
          <a:noFill/>
        </p:spPr>
      </p:pic>
      <p:pic>
        <p:nvPicPr>
          <p:cNvPr id="1027" name="Picture 3" descr="C:\Users\covan\Desktop\erasmus-logo.png"/>
          <p:cNvPicPr>
            <a:picLocks noChangeAspect="1" noChangeArrowheads="1"/>
          </p:cNvPicPr>
          <p:nvPr/>
        </p:nvPicPr>
        <p:blipFill>
          <a:blip r:embed="rId3"/>
          <a:srcRect/>
          <a:stretch>
            <a:fillRect/>
          </a:stretch>
        </p:blipFill>
        <p:spPr bwMode="auto">
          <a:xfrm>
            <a:off x="7358082" y="5786454"/>
            <a:ext cx="1504968" cy="84781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28604"/>
            <a:ext cx="8229600" cy="6024732"/>
          </a:xfrm>
        </p:spPr>
        <p:txBody>
          <a:bodyPr>
            <a:normAutofit/>
          </a:bodyPr>
          <a:lstStyle/>
          <a:p>
            <a:pPr marL="0" indent="0" algn="ctr">
              <a:buNone/>
            </a:pPr>
            <a:r>
              <a:rPr lang="el-GR" sz="3000" b="1" dirty="0"/>
              <a:t>Βιβλιογραφικές </a:t>
            </a:r>
            <a:r>
              <a:rPr lang="el-GR" sz="3000" b="1" dirty="0" smtClean="0"/>
              <a:t>Αναφορές</a:t>
            </a:r>
            <a:r>
              <a:rPr lang="en-US" sz="3000" b="1" dirty="0" smtClean="0"/>
              <a:t>:</a:t>
            </a:r>
          </a:p>
          <a:p>
            <a:pPr marL="0" indent="0">
              <a:buNone/>
            </a:pPr>
            <a:endParaRPr lang="en-US" sz="3000" dirty="0" smtClean="0"/>
          </a:p>
          <a:p>
            <a:r>
              <a:rPr lang="en-US" sz="2000" dirty="0">
                <a:hlinkClick r:id="rId3"/>
              </a:rPr>
              <a:t>https://www.slideshare.net/wilsone/newtons-laws-of-motion-1949387</a:t>
            </a:r>
          </a:p>
          <a:p>
            <a:r>
              <a:rPr lang="en-US" sz="2000" dirty="0" smtClean="0">
                <a:hlinkClick r:id="rId3"/>
              </a:rPr>
              <a:t>https</a:t>
            </a:r>
            <a:r>
              <a:rPr lang="en-US" sz="2000" dirty="0">
                <a:hlinkClick r:id="rId3"/>
              </a:rPr>
              <a:t>://www.slideshare.net/pvnkmrksk/newtons-laws-of-motion-2587754</a:t>
            </a:r>
          </a:p>
          <a:p>
            <a:r>
              <a:rPr lang="en-US" sz="2000" dirty="0" smtClean="0">
                <a:hlinkClick r:id="rId3"/>
              </a:rPr>
              <a:t>https</a:t>
            </a:r>
            <a:r>
              <a:rPr lang="en-US" sz="2000" dirty="0">
                <a:hlinkClick r:id="rId3"/>
              </a:rPr>
              <a:t>://www.grc.nasa.gov/www/k-12/airplane/newton.html</a:t>
            </a:r>
          </a:p>
          <a:p>
            <a:r>
              <a:rPr lang="en-US" sz="2000" dirty="0" smtClean="0">
                <a:hlinkClick r:id="rId3"/>
              </a:rPr>
              <a:t>http</a:t>
            </a:r>
            <a:r>
              <a:rPr lang="en-US" sz="2000" dirty="0">
                <a:hlinkClick r:id="rId3"/>
              </a:rPr>
              <a:t>://</a:t>
            </a:r>
            <a:r>
              <a:rPr lang="en-US" sz="2000" dirty="0" smtClean="0">
                <a:hlinkClick r:id="rId3"/>
              </a:rPr>
              <a:t>www.physics4kids.com/files/motion_laws.html</a:t>
            </a:r>
            <a:r>
              <a:rPr lang="en-US" sz="2000" dirty="0" smtClean="0"/>
              <a:t> </a:t>
            </a:r>
            <a:endParaRPr lang="en-US" sz="2000" dirty="0"/>
          </a:p>
          <a:p>
            <a:r>
              <a:rPr lang="en-US" sz="2000" dirty="0">
                <a:hlinkClick r:id="rId4"/>
              </a:rPr>
              <a:t>https://</a:t>
            </a:r>
            <a:r>
              <a:rPr lang="en-US" sz="2000" dirty="0" smtClean="0">
                <a:hlinkClick r:id="rId4"/>
              </a:rPr>
              <a:t>phet.colorado.edu/en/simulation/forces-and-motion-basics</a:t>
            </a:r>
            <a:r>
              <a:rPr lang="en-US" sz="2000" dirty="0" smtClean="0"/>
              <a:t> </a:t>
            </a:r>
          </a:p>
          <a:p>
            <a:r>
              <a:rPr lang="en-US" sz="2000" dirty="0">
                <a:hlinkClick r:id="rId5"/>
              </a:rPr>
              <a:t>https://</a:t>
            </a:r>
            <a:r>
              <a:rPr lang="en-US" sz="2000" dirty="0" smtClean="0">
                <a:hlinkClick r:id="rId5"/>
              </a:rPr>
              <a:t>www.youtube.com/watch?time_continue=370&amp;v=KvPF0cQUW7s</a:t>
            </a:r>
            <a:r>
              <a:rPr lang="en-US" sz="2000" dirty="0" smtClean="0"/>
              <a:t> </a:t>
            </a:r>
            <a:endParaRPr lang="en-US" sz="2000" dirty="0"/>
          </a:p>
          <a:p>
            <a:r>
              <a:rPr lang="en-US" sz="2000" dirty="0">
                <a:hlinkClick r:id="rId6"/>
              </a:rPr>
              <a:t>https://</a:t>
            </a:r>
            <a:r>
              <a:rPr lang="en-US" sz="2000" dirty="0" smtClean="0">
                <a:hlinkClick r:id="rId6"/>
              </a:rPr>
              <a:t>www.youtube.com/watch?v=NYVMlmL0BPQ</a:t>
            </a:r>
            <a:r>
              <a:rPr lang="en-US" sz="2000" dirty="0" smtClean="0"/>
              <a:t> </a:t>
            </a:r>
            <a:endParaRPr lang="en-US" sz="2000" dirty="0"/>
          </a:p>
          <a:p>
            <a:r>
              <a:rPr lang="en-US" sz="2000" dirty="0">
                <a:hlinkClick r:id="rId7"/>
              </a:rPr>
              <a:t>https://</a:t>
            </a:r>
            <a:r>
              <a:rPr lang="en-US" sz="2000" dirty="0" smtClean="0">
                <a:hlinkClick r:id="rId7"/>
              </a:rPr>
              <a:t>www.youtube.com/watch?v=3jVHQ8bECIs</a:t>
            </a:r>
            <a:r>
              <a:rPr lang="en-US" sz="2000" dirty="0" smtClean="0"/>
              <a:t> </a:t>
            </a:r>
            <a:endParaRPr lang="en-US" sz="2000" dirty="0"/>
          </a:p>
          <a:p>
            <a:r>
              <a:rPr lang="en-US" sz="2000" dirty="0">
                <a:hlinkClick r:id="rId8"/>
              </a:rPr>
              <a:t>https://</a:t>
            </a:r>
            <a:r>
              <a:rPr lang="en-US" sz="2000" dirty="0" smtClean="0">
                <a:hlinkClick r:id="rId8"/>
              </a:rPr>
              <a:t>www.youtube.com/watch?v=Ixf9ZyZaE9Q</a:t>
            </a:r>
            <a:r>
              <a:rPr lang="en-US" sz="2000" dirty="0" smtClean="0"/>
              <a:t> </a:t>
            </a:r>
          </a:p>
          <a:p>
            <a:pPr marL="0" indent="0">
              <a:buNone/>
            </a:pPr>
            <a:endParaRPr lang="en-US" sz="2000" dirty="0"/>
          </a:p>
          <a:p>
            <a:endParaRPr lang="en-US" sz="2000" dirty="0"/>
          </a:p>
          <a:p>
            <a:pPr marL="0" indent="0">
              <a:buNone/>
            </a:pPr>
            <a:r>
              <a:rPr lang="en-GB" sz="3000" dirty="0" smtClean="0"/>
              <a:t>                 </a:t>
            </a:r>
          </a:p>
          <a:p>
            <a:pPr marL="0" indent="0">
              <a:buNone/>
            </a:pPr>
            <a:endParaRPr lang="en-GB" sz="3000" dirty="0"/>
          </a:p>
          <a:p>
            <a:pPr marL="0" indent="0">
              <a:buNone/>
            </a:pPr>
            <a:endParaRPr lang="en-US" dirty="0"/>
          </a:p>
        </p:txBody>
      </p:sp>
      <p:sp>
        <p:nvSpPr>
          <p:cNvPr id="5" name="Slide Number Placeholder 4"/>
          <p:cNvSpPr>
            <a:spLocks noGrp="1"/>
          </p:cNvSpPr>
          <p:nvPr>
            <p:ph type="sldNum" sz="quarter" idx="12"/>
          </p:nvPr>
        </p:nvSpPr>
        <p:spPr/>
        <p:txBody>
          <a:bodyPr/>
          <a:lstStyle/>
          <a:p>
            <a:fld id="{1E1F44E5-9FB8-4181-B433-C93897A9A40A}" type="slidenum">
              <a:rPr lang="en-US" smtClean="0"/>
              <a:pPr/>
              <a:t>10</a:t>
            </a:fld>
            <a:endParaRPr lang="en-US" dirty="0"/>
          </a:p>
        </p:txBody>
      </p:sp>
    </p:spTree>
    <p:extLst>
      <p:ext uri="{BB962C8B-B14F-4D97-AF65-F5344CB8AC3E}">
        <p14:creationId xmlns:p14="http://schemas.microsoft.com/office/powerpoint/2010/main" val="860688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28604"/>
            <a:ext cx="8229600" cy="6240756"/>
          </a:xfrm>
        </p:spPr>
        <p:txBody>
          <a:bodyPr>
            <a:normAutofit fontScale="92500" lnSpcReduction="10000"/>
          </a:bodyPr>
          <a:lstStyle/>
          <a:p>
            <a:r>
              <a:rPr lang="el-GR" sz="3000" dirty="0"/>
              <a:t>Ο </a:t>
            </a:r>
            <a:r>
              <a:rPr lang="el-GR" sz="3000" dirty="0" err="1"/>
              <a:t>Sir</a:t>
            </a:r>
            <a:r>
              <a:rPr lang="el-GR" sz="3000" dirty="0"/>
              <a:t> </a:t>
            </a:r>
            <a:r>
              <a:rPr lang="el-GR" sz="3000" dirty="0" err="1"/>
              <a:t>Isaac</a:t>
            </a:r>
            <a:r>
              <a:rPr lang="el-GR" sz="3000" dirty="0"/>
              <a:t> </a:t>
            </a:r>
            <a:r>
              <a:rPr lang="el-GR" sz="3000" dirty="0" err="1"/>
              <a:t>Newton</a:t>
            </a:r>
            <a:r>
              <a:rPr lang="el-GR" sz="3000" dirty="0"/>
              <a:t> (1642 - 1727) ήταν Άγγλος μαθηματικός, αστρονόμος, θεολόγος, συγγραφέας και </a:t>
            </a:r>
            <a:r>
              <a:rPr lang="el-GR" sz="3000" b="1" u="sng" dirty="0"/>
              <a:t>φυσικός</a:t>
            </a:r>
            <a:r>
              <a:rPr lang="en-US" sz="3000" dirty="0"/>
              <a:t>. </a:t>
            </a:r>
          </a:p>
          <a:p>
            <a:pPr marL="0" indent="0">
              <a:buNone/>
            </a:pPr>
            <a:endParaRPr lang="en-US" sz="3000" dirty="0"/>
          </a:p>
          <a:p>
            <a:r>
              <a:rPr lang="el-GR" sz="3000" dirty="0"/>
              <a:t>Θεωρείται ως ένας από τους πιο                                   σημαντικούς επιστήμονες όλων των                        εποχών και είχε πρωταγωνιστικό ρόλο                           στην επιστημονική επανάσταση.</a:t>
            </a:r>
            <a:endParaRPr lang="en-US" sz="3000" dirty="0"/>
          </a:p>
          <a:p>
            <a:pPr marL="0" indent="0">
              <a:buNone/>
            </a:pPr>
            <a:endParaRPr lang="en-GB" sz="3000" dirty="0"/>
          </a:p>
          <a:p>
            <a:r>
              <a:rPr lang="el-GR" sz="3000" dirty="0"/>
              <a:t>Ο </a:t>
            </a:r>
            <a:r>
              <a:rPr lang="el-GR" sz="3000" dirty="0" err="1"/>
              <a:t>Newton</a:t>
            </a:r>
            <a:r>
              <a:rPr lang="el-GR" sz="3000" dirty="0"/>
              <a:t> διατύπωσε τους </a:t>
            </a:r>
            <a:r>
              <a:rPr lang="el-GR" sz="3000" b="1" u="sng" dirty="0"/>
              <a:t>νόμους της κίνησης </a:t>
            </a:r>
            <a:r>
              <a:rPr lang="el-GR" sz="3000" dirty="0"/>
              <a:t>και της </a:t>
            </a:r>
            <a:r>
              <a:rPr lang="el-GR" sz="3000" b="1" u="sng" dirty="0"/>
              <a:t>παγκόσμιας βαρύτητας</a:t>
            </a:r>
            <a:r>
              <a:rPr lang="el-GR" sz="3000" dirty="0"/>
              <a:t>, που κυριάρχησε στην άποψη των επιστημόνων για το φυσικό σύμπαν. Έχει διαμορφώσει τους "τρεις νόμους της κίνησης" που διέπουν την κίνηση όλων των αντικειμένων ανά πάσα στιγμή και υπό όλες τις </a:t>
            </a:r>
            <a:r>
              <a:rPr lang="el-GR" sz="3000" dirty="0" smtClean="0"/>
              <a:t>περιστάσεις</a:t>
            </a:r>
            <a:r>
              <a:rPr lang="en-US" sz="3000" dirty="0" smtClean="0"/>
              <a:t>.</a:t>
            </a:r>
            <a:endParaRPr lang="en-US" sz="3000"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1E1F44E5-9FB8-4181-B433-C93897A9A40A}" type="slidenum">
              <a:rPr lang="en-US" smtClean="0"/>
              <a:pPr/>
              <a:t>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1628800"/>
            <a:ext cx="1781802" cy="24540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28604"/>
            <a:ext cx="8229600" cy="5697559"/>
          </a:xfrm>
        </p:spPr>
        <p:txBody>
          <a:bodyPr>
            <a:normAutofit fontScale="92500" lnSpcReduction="20000"/>
          </a:bodyPr>
          <a:lstStyle/>
          <a:p>
            <a:r>
              <a:rPr lang="el-GR" sz="3000" b="1" u="sng" dirty="0"/>
              <a:t>Ο 1ος νόμος του Νεύτωνα</a:t>
            </a:r>
            <a:r>
              <a:rPr lang="en-US" sz="3000" b="1" u="sng" dirty="0"/>
              <a:t>: </a:t>
            </a:r>
            <a:r>
              <a:rPr lang="el-GR" sz="3000" dirty="0"/>
              <a:t>Κάθε σώμα, που βρίσκεται μέσα σε ένα αδρανειακό σύστημα, διατηρεί την κατάσταση ηρεμίας, ή ευθύγραμμης και η ομαλής κίνησής του, εφόσον καμία εξωτερική δύναμη δεν επιδρά για τη μεταβολή της ή η συνισταμένη των δυνάμεων ισούται με 0.</a:t>
            </a:r>
            <a:endParaRPr lang="en-US" sz="3000" dirty="0"/>
          </a:p>
          <a:p>
            <a:endParaRPr lang="el-GR" sz="3000" b="1" u="sng" dirty="0"/>
          </a:p>
          <a:p>
            <a:r>
              <a:rPr lang="el-GR" sz="3000" b="1" u="sng" dirty="0"/>
              <a:t>Ο 2ος νόμος του Νεύτωνα</a:t>
            </a:r>
            <a:r>
              <a:rPr lang="en-US" sz="3000" b="1" u="sng" dirty="0"/>
              <a:t>:</a:t>
            </a:r>
            <a:r>
              <a:rPr lang="en-US" sz="3000" b="1" dirty="0"/>
              <a:t> </a:t>
            </a:r>
            <a:r>
              <a:rPr lang="el-GR" sz="3000" dirty="0"/>
              <a:t>Η δύναμη ισούται με το γινόμενο της μάζας του που επικρατεί εκεί, επί την επιτάχυνση που αποκτά.</a:t>
            </a:r>
          </a:p>
          <a:p>
            <a:pPr marL="0" indent="0">
              <a:buNone/>
            </a:pPr>
            <a:endParaRPr lang="en-US" sz="3000" dirty="0"/>
          </a:p>
          <a:p>
            <a:r>
              <a:rPr lang="el-GR" sz="3000" b="1" u="sng" dirty="0"/>
              <a:t>Ο 3ος Νόμος του Νεύτωνα</a:t>
            </a:r>
            <a:r>
              <a:rPr lang="en-US" sz="3000" b="1" u="sng" dirty="0"/>
              <a:t>: </a:t>
            </a:r>
            <a:r>
              <a:rPr lang="el-GR" sz="3000" dirty="0"/>
              <a:t>Για κάθε δράση μιας δύναμης, υπάρχει μια αντίθετη και ισοδύναμη δύναμη αντίδρασης</a:t>
            </a:r>
            <a:r>
              <a:rPr lang="en-US" sz="3000" dirty="0" smtClean="0"/>
              <a:t>.</a:t>
            </a:r>
            <a:endParaRPr lang="en-GB" sz="3000" dirty="0" smtClean="0"/>
          </a:p>
          <a:p>
            <a:endParaRPr lang="en-GB" sz="3000" dirty="0" smtClean="0"/>
          </a:p>
          <a:p>
            <a:endParaRPr lang="en-US" sz="3000" dirty="0"/>
          </a:p>
        </p:txBody>
      </p:sp>
      <p:sp>
        <p:nvSpPr>
          <p:cNvPr id="5" name="Slide Number Placeholder 4"/>
          <p:cNvSpPr>
            <a:spLocks noGrp="1"/>
          </p:cNvSpPr>
          <p:nvPr>
            <p:ph type="sldNum" sz="quarter" idx="12"/>
          </p:nvPr>
        </p:nvSpPr>
        <p:spPr/>
        <p:txBody>
          <a:bodyPr/>
          <a:lstStyle/>
          <a:p>
            <a:fld id="{1E1F44E5-9FB8-4181-B433-C93897A9A40A}" type="slidenum">
              <a:rPr lang="en-US" smtClean="0"/>
              <a:pPr/>
              <a:t>3</a:t>
            </a:fld>
            <a:endParaRPr lang="en-US" dirty="0"/>
          </a:p>
        </p:txBody>
      </p:sp>
    </p:spTree>
    <p:extLst>
      <p:ext uri="{BB962C8B-B14F-4D97-AF65-F5344CB8AC3E}">
        <p14:creationId xmlns:p14="http://schemas.microsoft.com/office/powerpoint/2010/main" val="49991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28604"/>
            <a:ext cx="8363272" cy="6240756"/>
          </a:xfrm>
        </p:spPr>
        <p:txBody>
          <a:bodyPr>
            <a:normAutofit/>
          </a:bodyPr>
          <a:lstStyle/>
          <a:p>
            <a:pPr marL="0" indent="0" algn="ctr">
              <a:buNone/>
            </a:pPr>
            <a:r>
              <a:rPr lang="el-GR" sz="3000" b="1" dirty="0" smtClean="0"/>
              <a:t>3ος </a:t>
            </a:r>
            <a:r>
              <a:rPr lang="el-GR" sz="3000" b="1" dirty="0"/>
              <a:t>Νόμος της </a:t>
            </a:r>
            <a:r>
              <a:rPr lang="el-GR" sz="3000" b="1" dirty="0" smtClean="0"/>
              <a:t>Κίνησης</a:t>
            </a:r>
            <a:r>
              <a:rPr lang="en-US" sz="3000" b="1" dirty="0" smtClean="0"/>
              <a:t>:</a:t>
            </a:r>
          </a:p>
          <a:p>
            <a:pPr marL="0" indent="0" algn="ctr">
              <a:buNone/>
            </a:pPr>
            <a:endParaRPr lang="en-US" sz="3000" dirty="0"/>
          </a:p>
          <a:p>
            <a:r>
              <a:rPr lang="el-GR" sz="3000" i="1" dirty="0">
                <a:solidFill>
                  <a:schemeClr val="accent6">
                    <a:lumMod val="50000"/>
                  </a:schemeClr>
                </a:solidFill>
              </a:rPr>
              <a:t>Για κάθε δράση μιας δύναμης, υπάρχει </a:t>
            </a:r>
            <a:r>
              <a:rPr lang="el-GR" sz="3000" i="1" dirty="0" smtClean="0">
                <a:solidFill>
                  <a:schemeClr val="accent6">
                    <a:lumMod val="50000"/>
                  </a:schemeClr>
                </a:solidFill>
              </a:rPr>
              <a:t>μια ίση και αντίθετη </a:t>
            </a:r>
            <a:r>
              <a:rPr lang="el-GR" sz="3000" i="1" dirty="0">
                <a:solidFill>
                  <a:schemeClr val="accent6">
                    <a:lumMod val="50000"/>
                  </a:schemeClr>
                </a:solidFill>
              </a:rPr>
              <a:t>δύναμη αντίδρασης</a:t>
            </a:r>
            <a:r>
              <a:rPr lang="en-US" sz="3000" i="1" dirty="0" smtClean="0">
                <a:solidFill>
                  <a:schemeClr val="accent6">
                    <a:lumMod val="50000"/>
                  </a:schemeClr>
                </a:solidFill>
              </a:rPr>
              <a:t>.</a:t>
            </a:r>
            <a:endParaRPr lang="en-US" sz="3000" dirty="0" smtClean="0">
              <a:solidFill>
                <a:schemeClr val="accent6">
                  <a:lumMod val="50000"/>
                </a:schemeClr>
              </a:solidFill>
            </a:endParaRPr>
          </a:p>
          <a:p>
            <a:pPr marL="0" indent="0">
              <a:buNone/>
            </a:pPr>
            <a:endParaRPr lang="en-US" sz="3000" dirty="0" smtClean="0"/>
          </a:p>
          <a:p>
            <a:r>
              <a:rPr lang="el-GR" sz="3000" dirty="0" smtClean="0"/>
              <a:t>Κάθε </a:t>
            </a:r>
            <a:r>
              <a:rPr lang="el-GR" sz="3000" dirty="0"/>
              <a:t>φορά που ένα αντικείμενο ασκεί δύναμη σε ένα δεύτερο αντικείμενο, το δεύτερο αντικείμενο ασκεί ισότιμη και αντίθετη δύναμη </a:t>
            </a:r>
            <a:r>
              <a:rPr lang="el-GR" sz="3000" dirty="0" smtClean="0"/>
              <a:t>στο πρώτο αντικείμενο</a:t>
            </a:r>
            <a:r>
              <a:rPr lang="en-US" sz="3000" dirty="0" smtClean="0"/>
              <a:t>.</a:t>
            </a:r>
            <a:endParaRPr lang="en-US" sz="3000" dirty="0"/>
          </a:p>
          <a:p>
            <a:pPr marL="0" indent="0">
              <a:buNone/>
            </a:pPr>
            <a:endParaRPr lang="en-GB" sz="3000" dirty="0" smtClean="0"/>
          </a:p>
          <a:p>
            <a:endParaRPr lang="en-US" sz="3000" dirty="0"/>
          </a:p>
          <a:p>
            <a:endParaRPr lang="en-US" dirty="0"/>
          </a:p>
        </p:txBody>
      </p:sp>
      <p:sp>
        <p:nvSpPr>
          <p:cNvPr id="5" name="Slide Number Placeholder 4"/>
          <p:cNvSpPr>
            <a:spLocks noGrp="1"/>
          </p:cNvSpPr>
          <p:nvPr>
            <p:ph type="sldNum" sz="quarter" idx="12"/>
          </p:nvPr>
        </p:nvSpPr>
        <p:spPr/>
        <p:txBody>
          <a:bodyPr/>
          <a:lstStyle/>
          <a:p>
            <a:fld id="{1E1F44E5-9FB8-4181-B433-C93897A9A40A}" type="slidenum">
              <a:rPr lang="en-US" smtClean="0"/>
              <a:pPr/>
              <a:t>4</a:t>
            </a:fld>
            <a:endParaRPr lang="en-US" dirty="0"/>
          </a:p>
        </p:txBody>
      </p:sp>
    </p:spTree>
    <p:extLst>
      <p:ext uri="{BB962C8B-B14F-4D97-AF65-F5344CB8AC3E}">
        <p14:creationId xmlns:p14="http://schemas.microsoft.com/office/powerpoint/2010/main" val="62332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28604"/>
            <a:ext cx="8363272" cy="6240756"/>
          </a:xfrm>
        </p:spPr>
        <p:txBody>
          <a:bodyPr>
            <a:normAutofit/>
          </a:bodyPr>
          <a:lstStyle/>
          <a:p>
            <a:pPr marL="0" indent="0" algn="ctr">
              <a:buNone/>
            </a:pPr>
            <a:r>
              <a:rPr lang="el-GR" sz="3000" b="1" dirty="0" smtClean="0"/>
              <a:t>3ος </a:t>
            </a:r>
            <a:r>
              <a:rPr lang="el-GR" sz="3000" b="1" dirty="0"/>
              <a:t>Νόμος της </a:t>
            </a:r>
            <a:r>
              <a:rPr lang="el-GR" sz="3000" b="1" dirty="0" smtClean="0"/>
              <a:t>Κίνησης</a:t>
            </a:r>
            <a:r>
              <a:rPr lang="en-US" sz="3000" b="1" dirty="0" smtClean="0"/>
              <a:t>:</a:t>
            </a:r>
          </a:p>
          <a:p>
            <a:pPr marL="0" indent="0">
              <a:buNone/>
            </a:pPr>
            <a:endParaRPr lang="en-US" sz="3000" dirty="0" smtClean="0"/>
          </a:p>
          <a:p>
            <a:r>
              <a:rPr lang="el-GR" sz="3000" dirty="0" smtClean="0"/>
              <a:t>Οι </a:t>
            </a:r>
            <a:r>
              <a:rPr lang="el-GR" sz="3000" dirty="0"/>
              <a:t>δυνάμεις πάντοτε έρχονται σε ζεύγη</a:t>
            </a:r>
            <a:r>
              <a:rPr lang="en-US" sz="3000" dirty="0" smtClean="0"/>
              <a:t>.</a:t>
            </a:r>
          </a:p>
          <a:p>
            <a:endParaRPr lang="en-US" sz="3000" dirty="0"/>
          </a:p>
          <a:p>
            <a:r>
              <a:rPr lang="el-GR" sz="3000" dirty="0" smtClean="0"/>
              <a:t>Οι δυνάμεις δράσης </a:t>
            </a:r>
            <a:r>
              <a:rPr lang="el-GR" sz="3000" dirty="0"/>
              <a:t>- </a:t>
            </a:r>
            <a:r>
              <a:rPr lang="el-GR" sz="3000" dirty="0" smtClean="0"/>
              <a:t>αντίδρασης </a:t>
            </a:r>
            <a:r>
              <a:rPr lang="el-GR" sz="3000" dirty="0"/>
              <a:t>πάντα </a:t>
            </a:r>
            <a:r>
              <a:rPr lang="el-GR" sz="3000" dirty="0" smtClean="0"/>
              <a:t>ενεργούν σε </a:t>
            </a:r>
            <a:r>
              <a:rPr lang="el-GR" sz="3000" dirty="0"/>
              <a:t>διαφορετικά αντικείμενα -&gt; Δεν είναι </a:t>
            </a:r>
            <a:r>
              <a:rPr lang="el-GR" sz="3000" dirty="0" smtClean="0"/>
              <a:t>ισορροπημένα!</a:t>
            </a:r>
            <a:endParaRPr lang="en-US" sz="3000" dirty="0" smtClean="0"/>
          </a:p>
          <a:p>
            <a:endParaRPr lang="en-US" sz="3000" dirty="0"/>
          </a:p>
          <a:p>
            <a:r>
              <a:rPr lang="el-GR" sz="3000" dirty="0" smtClean="0"/>
              <a:t>Χρησιμοποιούμε </a:t>
            </a:r>
            <a:r>
              <a:rPr lang="el-GR" sz="3000" dirty="0"/>
              <a:t>δυνάμεις δράσης - αντίδρασης για να αλλάξουμε την κίνηση μας.</a:t>
            </a:r>
            <a:endParaRPr lang="en-US" sz="3000" dirty="0"/>
          </a:p>
          <a:p>
            <a:endParaRPr lang="en-US" sz="3000" dirty="0"/>
          </a:p>
          <a:p>
            <a:endParaRPr lang="en-US" sz="3000" dirty="0" smtClean="0"/>
          </a:p>
          <a:p>
            <a:endParaRPr lang="en-US" sz="3000" dirty="0"/>
          </a:p>
          <a:p>
            <a:endParaRPr lang="en-US" sz="3000" dirty="0"/>
          </a:p>
          <a:p>
            <a:pPr marL="0" indent="0">
              <a:buNone/>
            </a:pPr>
            <a:endParaRPr lang="en-GB" sz="3000" dirty="0" smtClean="0"/>
          </a:p>
          <a:p>
            <a:endParaRPr lang="en-US" sz="3000" dirty="0"/>
          </a:p>
          <a:p>
            <a:endParaRPr lang="en-US" dirty="0"/>
          </a:p>
        </p:txBody>
      </p:sp>
      <p:sp>
        <p:nvSpPr>
          <p:cNvPr id="5" name="Slide Number Placeholder 4"/>
          <p:cNvSpPr>
            <a:spLocks noGrp="1"/>
          </p:cNvSpPr>
          <p:nvPr>
            <p:ph type="sldNum" sz="quarter" idx="12"/>
          </p:nvPr>
        </p:nvSpPr>
        <p:spPr/>
        <p:txBody>
          <a:bodyPr/>
          <a:lstStyle/>
          <a:p>
            <a:fld id="{1E1F44E5-9FB8-4181-B433-C93897A9A40A}" type="slidenum">
              <a:rPr lang="en-US" smtClean="0"/>
              <a:pPr/>
              <a:t>5</a:t>
            </a:fld>
            <a:endParaRPr lang="en-US" dirty="0"/>
          </a:p>
        </p:txBody>
      </p:sp>
    </p:spTree>
    <p:extLst>
      <p:ext uri="{BB962C8B-B14F-4D97-AF65-F5344CB8AC3E}">
        <p14:creationId xmlns:p14="http://schemas.microsoft.com/office/powerpoint/2010/main" val="285879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28604"/>
            <a:ext cx="8229600" cy="6168748"/>
          </a:xfrm>
        </p:spPr>
        <p:txBody>
          <a:bodyPr>
            <a:normAutofit/>
          </a:bodyPr>
          <a:lstStyle/>
          <a:p>
            <a:pPr marL="0" indent="0" algn="ctr">
              <a:buNone/>
            </a:pPr>
            <a:r>
              <a:rPr lang="el-GR" sz="3000" b="1" dirty="0" smtClean="0"/>
              <a:t>3ος </a:t>
            </a:r>
            <a:r>
              <a:rPr lang="el-GR" sz="3000" b="1" dirty="0"/>
              <a:t>Νόμος της </a:t>
            </a:r>
            <a:r>
              <a:rPr lang="el-GR" sz="3000" b="1" dirty="0" smtClean="0"/>
              <a:t>Κίνησης</a:t>
            </a:r>
            <a:r>
              <a:rPr lang="en-US" sz="3000" b="1" dirty="0" smtClean="0"/>
              <a:t>:</a:t>
            </a:r>
          </a:p>
          <a:p>
            <a:pPr marL="0" indent="0">
              <a:buNone/>
            </a:pPr>
            <a:endParaRPr lang="en-US" sz="3000" dirty="0" smtClean="0"/>
          </a:p>
          <a:p>
            <a:r>
              <a:rPr lang="el-GR" sz="2800" u="sng" dirty="0" smtClean="0"/>
              <a:t>Παράδειγμα</a:t>
            </a:r>
            <a:r>
              <a:rPr lang="el-GR" sz="2800" dirty="0"/>
              <a:t>: κάθε φορά που τα αντικείμενα Α και Β αλληλεπιδρούν μεταξύ τους, ασκούν δυνάμεις το ένα πάνω στο άλλο. Όταν καθίσετε </a:t>
            </a:r>
            <a:r>
              <a:rPr lang="el-GR" sz="2800" dirty="0" smtClean="0"/>
              <a:t>                                  στην </a:t>
            </a:r>
            <a:r>
              <a:rPr lang="el-GR" sz="2800" dirty="0" smtClean="0"/>
              <a:t>καρέκλα, </a:t>
            </a:r>
            <a:r>
              <a:rPr lang="el-GR" sz="2800" dirty="0"/>
              <a:t>το σώμα σας </a:t>
            </a:r>
            <a:r>
              <a:rPr lang="el-GR" sz="2800" dirty="0" smtClean="0"/>
              <a:t>                                (</a:t>
            </a:r>
            <a:r>
              <a:rPr lang="el-GR" sz="2800" dirty="0"/>
              <a:t>αντικείμενο Α) ασκεί μια </a:t>
            </a:r>
            <a:r>
              <a:rPr lang="el-GR" sz="2800" dirty="0" smtClean="0"/>
              <a:t>δύναμη                           προς </a:t>
            </a:r>
            <a:r>
              <a:rPr lang="el-GR" sz="2800" dirty="0"/>
              <a:t>τα </a:t>
            </a:r>
            <a:r>
              <a:rPr lang="el-GR" sz="2800" dirty="0" smtClean="0"/>
              <a:t>κάτω στην </a:t>
            </a:r>
            <a:r>
              <a:rPr lang="el-GR" sz="2800" dirty="0"/>
              <a:t>καρέκλα </a:t>
            </a:r>
            <a:r>
              <a:rPr lang="el-GR" sz="2800" dirty="0" smtClean="0"/>
              <a:t>                                             (</a:t>
            </a:r>
            <a:r>
              <a:rPr lang="el-GR" sz="2800" dirty="0"/>
              <a:t>αντικείμενο Β) και η καρέκλα </a:t>
            </a:r>
            <a:r>
              <a:rPr lang="el-GR" sz="2800" dirty="0" smtClean="0"/>
              <a:t>                                               (</a:t>
            </a:r>
            <a:r>
              <a:rPr lang="el-GR" sz="2800" dirty="0"/>
              <a:t>αντικείμενο Β) ασκεί μια δύναμη </a:t>
            </a:r>
            <a:r>
              <a:rPr lang="el-GR" sz="2800" dirty="0" smtClean="0"/>
              <a:t>                                              προς </a:t>
            </a:r>
            <a:r>
              <a:rPr lang="el-GR" sz="2800" dirty="0"/>
              <a:t>τα πάνω στο σώμα σας </a:t>
            </a:r>
            <a:r>
              <a:rPr lang="el-GR" sz="2800" dirty="0" smtClean="0"/>
              <a:t>                                       (</a:t>
            </a:r>
            <a:r>
              <a:rPr lang="el-GR" sz="2800" dirty="0"/>
              <a:t>αντικείμενο Α). Αυτές οι δύο δυνάμεις ονομάζονται δυνάμεις </a:t>
            </a:r>
            <a:r>
              <a:rPr lang="el-GR" sz="2800" b="1" u="sng" dirty="0"/>
              <a:t>δράσης και </a:t>
            </a:r>
            <a:r>
              <a:rPr lang="el-GR" sz="2800" b="1" u="sng" dirty="0" smtClean="0"/>
              <a:t>αντίδρασης</a:t>
            </a:r>
            <a:r>
              <a:rPr lang="en-US" sz="2800" dirty="0"/>
              <a:t>.</a:t>
            </a:r>
            <a:endParaRPr lang="en-US" sz="3000" dirty="0"/>
          </a:p>
          <a:p>
            <a:pPr marL="0" indent="0">
              <a:buNone/>
            </a:pPr>
            <a:endParaRPr lang="en-US" sz="2600" dirty="0"/>
          </a:p>
          <a:p>
            <a:pPr marL="971550" lvl="1" indent="-514350">
              <a:buFont typeface="+mj-lt"/>
              <a:buAutoNum type="arabicPeriod"/>
            </a:pPr>
            <a:endParaRPr lang="en-US" sz="2600" dirty="0"/>
          </a:p>
          <a:p>
            <a:endParaRPr lang="en-US" sz="3000" dirty="0"/>
          </a:p>
          <a:p>
            <a:pPr marL="0" indent="0">
              <a:buNone/>
            </a:pPr>
            <a:endParaRPr lang="en-US" sz="3000" dirty="0"/>
          </a:p>
          <a:p>
            <a:endParaRPr lang="en-US" sz="3000" dirty="0"/>
          </a:p>
          <a:p>
            <a:endParaRPr lang="en-GB" sz="3000" dirty="0" smtClean="0"/>
          </a:p>
          <a:p>
            <a:pPr marL="0" indent="0">
              <a:buNone/>
            </a:pPr>
            <a:endParaRPr lang="en-GB" sz="3000" dirty="0" smtClean="0"/>
          </a:p>
          <a:p>
            <a:endParaRPr lang="en-US" sz="3000" dirty="0"/>
          </a:p>
          <a:p>
            <a:pPr marL="0" indent="0">
              <a:buNone/>
            </a:pPr>
            <a:endParaRPr lang="en-US" dirty="0"/>
          </a:p>
        </p:txBody>
      </p:sp>
      <p:sp>
        <p:nvSpPr>
          <p:cNvPr id="5" name="Slide Number Placeholder 4"/>
          <p:cNvSpPr>
            <a:spLocks noGrp="1"/>
          </p:cNvSpPr>
          <p:nvPr>
            <p:ph type="sldNum" sz="quarter" idx="12"/>
          </p:nvPr>
        </p:nvSpPr>
        <p:spPr/>
        <p:txBody>
          <a:bodyPr/>
          <a:lstStyle/>
          <a:p>
            <a:fld id="{1E1F44E5-9FB8-4181-B433-C93897A9A40A}" type="slidenum">
              <a:rPr lang="en-US" smtClean="0"/>
              <a:pPr/>
              <a:t>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2420888"/>
            <a:ext cx="2657475" cy="2428875"/>
          </a:xfrm>
          <a:prstGeom prst="rect">
            <a:avLst/>
          </a:prstGeom>
        </p:spPr>
      </p:pic>
    </p:spTree>
    <p:extLst>
      <p:ext uri="{BB962C8B-B14F-4D97-AF65-F5344CB8AC3E}">
        <p14:creationId xmlns:p14="http://schemas.microsoft.com/office/powerpoint/2010/main" val="3400926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28604"/>
            <a:ext cx="8229600" cy="5697559"/>
          </a:xfrm>
        </p:spPr>
        <p:txBody>
          <a:bodyPr>
            <a:normAutofit/>
          </a:bodyPr>
          <a:lstStyle/>
          <a:p>
            <a:pPr marL="0" indent="0" algn="ctr">
              <a:buNone/>
            </a:pPr>
            <a:r>
              <a:rPr lang="en-US" sz="3000" b="1" dirty="0" smtClean="0"/>
              <a:t>3</a:t>
            </a:r>
            <a:r>
              <a:rPr lang="el-GR" sz="3000" b="1" dirty="0" err="1" smtClean="0"/>
              <a:t>ος</a:t>
            </a:r>
            <a:r>
              <a:rPr lang="el-GR" sz="3000" b="1" dirty="0" smtClean="0"/>
              <a:t> </a:t>
            </a:r>
            <a:r>
              <a:rPr lang="el-GR" sz="3000" b="1" dirty="0"/>
              <a:t>Νόμος της Κίνησης</a:t>
            </a:r>
            <a:r>
              <a:rPr lang="en-US" sz="3000" b="1" dirty="0" smtClean="0"/>
              <a:t>:</a:t>
            </a:r>
          </a:p>
          <a:p>
            <a:pPr marL="0" indent="0">
              <a:buNone/>
            </a:pPr>
            <a:endParaRPr lang="en-US" sz="3000" dirty="0" smtClean="0"/>
          </a:p>
          <a:p>
            <a:r>
              <a:rPr lang="el-GR" sz="3000" u="sng" dirty="0" smtClean="0"/>
              <a:t>Παράδειγμα</a:t>
            </a:r>
            <a:r>
              <a:rPr lang="el-GR" sz="3000" dirty="0"/>
              <a:t>: Ένα σφυρί (αντικείμενο Α) και ένα καρφί (αντικείμενο Β) </a:t>
            </a:r>
            <a:r>
              <a:rPr lang="el-GR" sz="3000" dirty="0" smtClean="0"/>
              <a:t>χτυπούν </a:t>
            </a:r>
            <a:r>
              <a:rPr lang="el-GR" sz="3000" dirty="0"/>
              <a:t>ο ένας τον άλλον με την ίδια δύναμη</a:t>
            </a:r>
            <a:r>
              <a:rPr lang="en-US" sz="3000" dirty="0" smtClean="0"/>
              <a:t>.</a:t>
            </a:r>
            <a:endParaRPr lang="en-US" sz="3000" dirty="0"/>
          </a:p>
          <a:p>
            <a:endParaRPr lang="en-GB" sz="3000" dirty="0" smtClean="0"/>
          </a:p>
          <a:p>
            <a:pPr marL="0" indent="0">
              <a:buNone/>
            </a:pPr>
            <a:endParaRPr lang="en-GB" sz="3000" dirty="0" smtClean="0"/>
          </a:p>
          <a:p>
            <a:endParaRPr lang="en-US" sz="3000" dirty="0"/>
          </a:p>
          <a:p>
            <a:pPr marL="0" indent="0">
              <a:buNone/>
            </a:pPr>
            <a:endParaRPr lang="en-US" dirty="0"/>
          </a:p>
        </p:txBody>
      </p:sp>
      <p:sp>
        <p:nvSpPr>
          <p:cNvPr id="5" name="Slide Number Placeholder 4"/>
          <p:cNvSpPr>
            <a:spLocks noGrp="1"/>
          </p:cNvSpPr>
          <p:nvPr>
            <p:ph type="sldNum" sz="quarter" idx="12"/>
          </p:nvPr>
        </p:nvSpPr>
        <p:spPr/>
        <p:txBody>
          <a:bodyPr/>
          <a:lstStyle/>
          <a:p>
            <a:fld id="{1E1F44E5-9FB8-4181-B433-C93897A9A40A}" type="slidenum">
              <a:rPr lang="en-US" smtClean="0"/>
              <a:pPr/>
              <a:t>7</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996952"/>
            <a:ext cx="5145903" cy="82678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4077072"/>
            <a:ext cx="2376264" cy="2522377"/>
          </a:xfrm>
          <a:prstGeom prst="rect">
            <a:avLst/>
          </a:prstGeom>
        </p:spPr>
      </p:pic>
    </p:spTree>
    <p:extLst>
      <p:ext uri="{BB962C8B-B14F-4D97-AF65-F5344CB8AC3E}">
        <p14:creationId xmlns:p14="http://schemas.microsoft.com/office/powerpoint/2010/main" val="2149808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28604"/>
            <a:ext cx="8229600" cy="6312764"/>
          </a:xfrm>
        </p:spPr>
        <p:txBody>
          <a:bodyPr>
            <a:normAutofit fontScale="85000" lnSpcReduction="20000"/>
          </a:bodyPr>
          <a:lstStyle/>
          <a:p>
            <a:pPr marL="0" indent="0" algn="ctr">
              <a:buNone/>
            </a:pPr>
            <a:r>
              <a:rPr lang="el-GR" sz="3000" b="1" dirty="0" smtClean="0"/>
              <a:t>3ος </a:t>
            </a:r>
            <a:r>
              <a:rPr lang="el-GR" sz="3000" b="1" dirty="0"/>
              <a:t>Νόμος της Κίνησης</a:t>
            </a:r>
            <a:r>
              <a:rPr lang="en-US" sz="3000" b="1" dirty="0" smtClean="0"/>
              <a:t>:</a:t>
            </a:r>
          </a:p>
          <a:p>
            <a:pPr marL="0" indent="0">
              <a:buNone/>
            </a:pPr>
            <a:endParaRPr lang="en-US" sz="3000" dirty="0" smtClean="0"/>
          </a:p>
          <a:p>
            <a:endParaRPr lang="el-GR" sz="3000" u="sng" dirty="0"/>
          </a:p>
          <a:p>
            <a:r>
              <a:rPr lang="el-GR" sz="3000" u="sng" dirty="0" smtClean="0"/>
              <a:t>Άλλα παραδείγματα</a:t>
            </a:r>
            <a:r>
              <a:rPr lang="en-US" sz="3000" dirty="0" smtClean="0"/>
              <a:t>:</a:t>
            </a:r>
            <a:endParaRPr lang="en-GB" sz="3000" dirty="0" smtClean="0"/>
          </a:p>
          <a:p>
            <a:pPr marL="0" indent="0">
              <a:buNone/>
            </a:pPr>
            <a:r>
              <a:rPr lang="en-GB" sz="3000" dirty="0" smtClean="0"/>
              <a:t>                 </a:t>
            </a:r>
          </a:p>
          <a:p>
            <a:pPr marL="0" indent="0">
              <a:buNone/>
            </a:pPr>
            <a:r>
              <a:rPr lang="el-GR" altLang="el-GR" sz="2800" dirty="0" smtClean="0"/>
              <a:t>Το μπαλάκι του μπέιζμπολ </a:t>
            </a:r>
            <a:r>
              <a:rPr lang="el-GR" altLang="el-GR" sz="2800" dirty="0" smtClean="0"/>
              <a:t>σπρώχνει</a:t>
            </a:r>
            <a:endParaRPr lang="el-GR" altLang="el-GR" sz="2800" dirty="0" smtClean="0"/>
          </a:p>
          <a:p>
            <a:pPr marL="0" indent="0">
              <a:buNone/>
            </a:pPr>
            <a:r>
              <a:rPr lang="el-GR" altLang="el-GR" sz="2800" dirty="0" smtClean="0"/>
              <a:t>το </a:t>
            </a:r>
            <a:r>
              <a:rPr lang="el-GR" altLang="el-GR" sz="2800" dirty="0"/>
              <a:t>ρόπαλο προς </a:t>
            </a:r>
            <a:r>
              <a:rPr lang="el-GR" altLang="el-GR" sz="2800" dirty="0" smtClean="0"/>
              <a:t>τα </a:t>
            </a:r>
            <a:r>
              <a:rPr lang="el-GR" altLang="el-GR" sz="2800" dirty="0"/>
              <a:t>αριστερά (δράση). </a:t>
            </a:r>
            <a:r>
              <a:rPr lang="el-GR" altLang="el-GR" sz="2800" dirty="0" smtClean="0"/>
              <a:t/>
            </a:r>
            <a:br>
              <a:rPr lang="el-GR" altLang="el-GR" sz="2800" dirty="0" smtClean="0"/>
            </a:br>
            <a:r>
              <a:rPr lang="el-GR" altLang="el-GR" sz="2800" dirty="0" smtClean="0"/>
              <a:t>Το ρόπαλο σπρώχνει </a:t>
            </a:r>
            <a:r>
              <a:rPr lang="el-GR" altLang="el-GR" sz="2800" dirty="0" smtClean="0"/>
              <a:t>το </a:t>
            </a:r>
            <a:r>
              <a:rPr lang="el-GR" altLang="el-GR" sz="2800" dirty="0" smtClean="0"/>
              <a:t>μπαλάκι του </a:t>
            </a:r>
            <a:br>
              <a:rPr lang="el-GR" altLang="el-GR" sz="2800" dirty="0" smtClean="0"/>
            </a:br>
            <a:r>
              <a:rPr lang="el-GR" altLang="el-GR" sz="2800" dirty="0" smtClean="0"/>
              <a:t>μπέιζμπολ προς </a:t>
            </a:r>
            <a:r>
              <a:rPr lang="el-GR" altLang="el-GR" sz="2800" dirty="0"/>
              <a:t>τα δεξιά (αντίδραση</a:t>
            </a:r>
            <a:r>
              <a:rPr lang="el-GR" altLang="el-GR" sz="2800" dirty="0" smtClean="0"/>
              <a:t>). </a:t>
            </a:r>
            <a:endParaRPr lang="el-GR" altLang="el-GR" sz="2800" dirty="0"/>
          </a:p>
          <a:p>
            <a:pPr marL="0" indent="0">
              <a:buNone/>
            </a:pPr>
            <a:endParaRPr lang="el-GR" sz="2800" dirty="0"/>
          </a:p>
          <a:p>
            <a:pPr marL="0" indent="0">
              <a:buNone/>
            </a:pPr>
            <a:r>
              <a:rPr lang="el-GR" sz="3000" dirty="0" smtClean="0"/>
              <a:t>Εξετάστε </a:t>
            </a:r>
            <a:r>
              <a:rPr lang="el-GR" sz="3000" dirty="0"/>
              <a:t>την κίνηση ενός αυτοκινήτου </a:t>
            </a:r>
            <a:r>
              <a:rPr lang="el-GR" sz="3000" dirty="0" smtClean="0"/>
              <a:t>                                        στο </a:t>
            </a:r>
            <a:r>
              <a:rPr lang="el-GR" sz="3000" dirty="0"/>
              <a:t>δρόμο </a:t>
            </a:r>
            <a:r>
              <a:rPr lang="el-GR" sz="3000" dirty="0" smtClean="0"/>
              <a:t>σας προς το </a:t>
            </a:r>
            <a:r>
              <a:rPr lang="el-GR" sz="3000" dirty="0" smtClean="0"/>
              <a:t>σχολείο</a:t>
            </a:r>
            <a:r>
              <a:rPr lang="el-GR" sz="3000" dirty="0"/>
              <a:t>. Ένα </a:t>
            </a:r>
            <a:r>
              <a:rPr lang="en-US" sz="3000" dirty="0" smtClean="0"/>
              <a:t>                               </a:t>
            </a:r>
            <a:r>
              <a:rPr lang="el-GR" sz="3000" dirty="0" smtClean="0"/>
              <a:t>αυτοκίνητο </a:t>
            </a:r>
            <a:r>
              <a:rPr lang="el-GR" sz="3000" dirty="0" smtClean="0"/>
              <a:t>έχει τροχούς                                            που </a:t>
            </a:r>
            <a:r>
              <a:rPr lang="el-GR" sz="3000" dirty="0"/>
              <a:t>γυρίζουν προς τα πίσω. Καθώς οι </a:t>
            </a:r>
            <a:r>
              <a:rPr lang="el-GR" sz="3000" dirty="0" smtClean="0"/>
              <a:t>                                     τροχοί </a:t>
            </a:r>
            <a:r>
              <a:rPr lang="el-GR" sz="3000" dirty="0"/>
              <a:t>γυρίζουν προς τα πίσω, </a:t>
            </a:r>
            <a:r>
              <a:rPr lang="el-GR" sz="3000" dirty="0" smtClean="0"/>
              <a:t>                                      πιάνονται </a:t>
            </a:r>
            <a:r>
              <a:rPr lang="el-GR" sz="3000" dirty="0"/>
              <a:t>στο δρόμο και σπρώχνουν </a:t>
            </a:r>
            <a:r>
              <a:rPr lang="el-GR" sz="3000" dirty="0" smtClean="0"/>
              <a:t>                                       το </a:t>
            </a:r>
            <a:r>
              <a:rPr lang="el-GR" sz="3000" dirty="0"/>
              <a:t>δρόμο προς τα πίσω.</a:t>
            </a:r>
            <a:endParaRPr lang="en-US" sz="3000" dirty="0"/>
          </a:p>
          <a:p>
            <a:pPr marL="0" indent="0">
              <a:buNone/>
            </a:pPr>
            <a:endParaRPr lang="en-US" sz="3000" dirty="0"/>
          </a:p>
        </p:txBody>
      </p:sp>
      <p:sp>
        <p:nvSpPr>
          <p:cNvPr id="5" name="Slide Number Placeholder 4"/>
          <p:cNvSpPr>
            <a:spLocks noGrp="1"/>
          </p:cNvSpPr>
          <p:nvPr>
            <p:ph type="sldNum" sz="quarter" idx="12"/>
          </p:nvPr>
        </p:nvSpPr>
        <p:spPr/>
        <p:txBody>
          <a:bodyPr/>
          <a:lstStyle/>
          <a:p>
            <a:fld id="{1E1F44E5-9FB8-4181-B433-C93897A9A40A}" type="slidenum">
              <a:rPr lang="en-US" smtClean="0"/>
              <a:pPr/>
              <a:t>8</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204864"/>
            <a:ext cx="2027805"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4509120"/>
            <a:ext cx="2798440" cy="1497603"/>
          </a:xfrm>
          <a:prstGeom prst="rect">
            <a:avLst/>
          </a:prstGeom>
        </p:spPr>
      </p:pic>
    </p:spTree>
    <p:extLst>
      <p:ext uri="{BB962C8B-B14F-4D97-AF65-F5344CB8AC3E}">
        <p14:creationId xmlns:p14="http://schemas.microsoft.com/office/powerpoint/2010/main" val="269731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28604"/>
            <a:ext cx="8229600" cy="6024732"/>
          </a:xfrm>
        </p:spPr>
        <p:txBody>
          <a:bodyPr>
            <a:normAutofit/>
          </a:bodyPr>
          <a:lstStyle/>
          <a:p>
            <a:pPr marL="0" indent="0" algn="ctr">
              <a:buNone/>
            </a:pPr>
            <a:r>
              <a:rPr lang="el-GR" sz="3000" b="1" dirty="0" smtClean="0"/>
              <a:t>3ος </a:t>
            </a:r>
            <a:r>
              <a:rPr lang="el-GR" sz="3000" b="1" dirty="0"/>
              <a:t>Νόμος της Κίνησης</a:t>
            </a:r>
            <a:r>
              <a:rPr lang="en-US" sz="3000" b="1" dirty="0" smtClean="0"/>
              <a:t>:</a:t>
            </a:r>
          </a:p>
          <a:p>
            <a:pPr marL="0" indent="0">
              <a:buNone/>
            </a:pPr>
            <a:endParaRPr lang="en-US" sz="3000" dirty="0" smtClean="0"/>
          </a:p>
          <a:p>
            <a:r>
              <a:rPr lang="el-GR" sz="3000" u="sng" dirty="0"/>
              <a:t>Άλλα παραδείγματα</a:t>
            </a:r>
            <a:r>
              <a:rPr lang="en-US" sz="3000" dirty="0" smtClean="0"/>
              <a:t>:</a:t>
            </a:r>
            <a:endParaRPr lang="en-GB" sz="3000" dirty="0" smtClean="0"/>
          </a:p>
          <a:p>
            <a:pPr marL="0" indent="0">
              <a:buNone/>
            </a:pPr>
            <a:r>
              <a:rPr lang="en-GB" sz="3000" dirty="0" smtClean="0"/>
              <a:t>                 </a:t>
            </a:r>
          </a:p>
          <a:p>
            <a:pPr marL="0" indent="0">
              <a:buNone/>
            </a:pPr>
            <a:endParaRPr lang="en-GB" sz="3000" dirty="0"/>
          </a:p>
          <a:p>
            <a:pPr marL="0" indent="0">
              <a:buNone/>
            </a:pPr>
            <a:endParaRPr lang="en-US" dirty="0"/>
          </a:p>
        </p:txBody>
      </p:sp>
      <p:sp>
        <p:nvSpPr>
          <p:cNvPr id="5" name="Slide Number Placeholder 4"/>
          <p:cNvSpPr>
            <a:spLocks noGrp="1"/>
          </p:cNvSpPr>
          <p:nvPr>
            <p:ph type="sldNum" sz="quarter" idx="12"/>
          </p:nvPr>
        </p:nvSpPr>
        <p:spPr/>
        <p:txBody>
          <a:bodyPr/>
          <a:lstStyle/>
          <a:p>
            <a:fld id="{1E1F44E5-9FB8-4181-B433-C93897A9A40A}" type="slidenum">
              <a:rPr lang="en-US" smtClean="0"/>
              <a:pPr/>
              <a:t>9</a:t>
            </a:fld>
            <a:endParaRPr lang="en-US" dirty="0"/>
          </a:p>
        </p:txBody>
      </p:sp>
      <p:pic>
        <p:nvPicPr>
          <p:cNvPr id="7" name="Picture 26" descr="rifle/bullet                                                   0001905BMacintosh HD                   ABA78158:"/>
          <p:cNvPicPr>
            <a:picLocks noChangeAspect="1" noChangeArrowheads="1"/>
          </p:cNvPicPr>
          <p:nvPr/>
        </p:nvPicPr>
        <p:blipFill>
          <a:blip r:embed="rId3" cstate="print">
            <a:extLst>
              <a:ext uri="{28A0092B-C50C-407E-A947-70E740481C1C}">
                <a14:useLocalDpi xmlns:a14="http://schemas.microsoft.com/office/drawing/2010/main" val="0"/>
              </a:ext>
            </a:extLst>
          </a:blip>
          <a:srcRect t="15012" b="16115"/>
          <a:stretch>
            <a:fillRect/>
          </a:stretch>
        </p:blipFill>
        <p:spPr bwMode="auto">
          <a:xfrm>
            <a:off x="4598608" y="1117879"/>
            <a:ext cx="3886200" cy="9906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31" descr="actionreactio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068" y="4865151"/>
            <a:ext cx="2032073" cy="1732201"/>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32" descr="actionreaction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1558" y="4368479"/>
            <a:ext cx="1698650" cy="2304256"/>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2606814"/>
            <a:ext cx="2592288" cy="1734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30" descr="actionreaction1"/>
          <p:cNvPicPr>
            <a:picLocks noChangeAspect="1" noChangeArrowheads="1"/>
          </p:cNvPicPr>
          <p:nvPr/>
        </p:nvPicPr>
        <p:blipFill>
          <a:blip r:embed="rId7" cstate="print">
            <a:extLst>
              <a:ext uri="{28A0092B-C50C-407E-A947-70E740481C1C}">
                <a14:useLocalDpi xmlns:a14="http://schemas.microsoft.com/office/drawing/2010/main" val="0"/>
              </a:ext>
            </a:extLst>
          </a:blip>
          <a:srcRect t="5606"/>
          <a:stretch>
            <a:fillRect/>
          </a:stretch>
        </p:blipFill>
        <p:spPr bwMode="auto">
          <a:xfrm>
            <a:off x="3016800" y="4777999"/>
            <a:ext cx="3414290" cy="1485216"/>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2143730"/>
            <a:ext cx="1872208" cy="258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Volleyball players spiking and block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9508" y="2333920"/>
            <a:ext cx="2772065" cy="194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02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466</Words>
  <Application>Microsoft Office PowerPoint</Application>
  <PresentationFormat>On-screen Show (4:3)</PresentationFormat>
  <Paragraphs>90</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Οι νόμοι της κίνησης του Νεύτωνα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Gamification</dc:title>
  <dc:creator>covan</dc:creator>
  <cp:lastModifiedBy>Alexandros Yeratziotis</cp:lastModifiedBy>
  <cp:revision>55</cp:revision>
  <dcterms:created xsi:type="dcterms:W3CDTF">2017-03-08T21:43:37Z</dcterms:created>
  <dcterms:modified xsi:type="dcterms:W3CDTF">2018-05-17T08:28:40Z</dcterms:modified>
</cp:coreProperties>
</file>